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6"/>
  </p:handoutMasterIdLst>
  <p:sldIdLst>
    <p:sldId id="256" r:id="rId2"/>
    <p:sldId id="268" r:id="rId3"/>
    <p:sldId id="261" r:id="rId4"/>
    <p:sldId id="265" r:id="rId5"/>
    <p:sldId id="260" r:id="rId6"/>
    <p:sldId id="259" r:id="rId7"/>
    <p:sldId id="264" r:id="rId8"/>
    <p:sldId id="263" r:id="rId9"/>
    <p:sldId id="270" r:id="rId10"/>
    <p:sldId id="262" r:id="rId11"/>
    <p:sldId id="258" r:id="rId12"/>
    <p:sldId id="266" r:id="rId13"/>
    <p:sldId id="269" r:id="rId14"/>
    <p:sldId id="26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987"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BD133D0-A64C-4149-B39F-D74FF3B3F367}" type="datetimeFigureOut">
              <a:rPr lang="en-US" smtClean="0"/>
              <a:t>8/14/2016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66A1FB2-8791-4602-8DBD-CA66D7F198DD}" type="slidenum">
              <a:rPr lang="en-US" smtClean="0"/>
              <a:t>‹#›</a:t>
            </a:fld>
            <a:endParaRPr lang="en-US"/>
          </a:p>
        </p:txBody>
      </p:sp>
    </p:spTree>
    <p:extLst>
      <p:ext uri="{BB962C8B-B14F-4D97-AF65-F5344CB8AC3E}">
        <p14:creationId xmlns:p14="http://schemas.microsoft.com/office/powerpoint/2010/main" val="34847567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3B54B0-4DFF-4B95-8493-F7E314C477FC}"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E27FA-F0BD-4FCE-A019-D02C189B1CD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B54B0-4DFF-4B95-8493-F7E314C477FC}"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E27FA-F0BD-4FCE-A019-D02C189B1C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3B54B0-4DFF-4B95-8493-F7E314C477FC}"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E27FA-F0BD-4FCE-A019-D02C189B1C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B54B0-4DFF-4B95-8493-F7E314C477FC}"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E27FA-F0BD-4FCE-A019-D02C189B1C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3B54B0-4DFF-4B95-8493-F7E314C477FC}"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E27FA-F0BD-4FCE-A019-D02C189B1CD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3B54B0-4DFF-4B95-8493-F7E314C477FC}"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E27FA-F0BD-4FCE-A019-D02C189B1C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3B54B0-4DFF-4B95-8493-F7E314C477FC}"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EE27FA-F0BD-4FCE-A019-D02C189B1CD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3B54B0-4DFF-4B95-8493-F7E314C477FC}"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EE27FA-F0BD-4FCE-A019-D02C189B1C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B54B0-4DFF-4B95-8493-F7E314C477FC}"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EE27FA-F0BD-4FCE-A019-D02C189B1C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B54B0-4DFF-4B95-8493-F7E314C477FC}"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E27FA-F0BD-4FCE-A019-D02C189B1CD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B54B0-4DFF-4B95-8493-F7E314C477FC}"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E27FA-F0BD-4FCE-A019-D02C189B1CD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93B54B0-4DFF-4B95-8493-F7E314C477FC}" type="datetimeFigureOut">
              <a:rPr lang="en-US" smtClean="0"/>
              <a:t>8/14/2016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DEE27FA-F0BD-4FCE-A019-D02C189B1C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914400"/>
            <a:ext cx="5181600" cy="4524315"/>
          </a:xfrm>
          <a:prstGeom prst="rect">
            <a:avLst/>
          </a:prstGeom>
          <a:noFill/>
        </p:spPr>
        <p:txBody>
          <a:bodyPr wrap="square" rtlCol="0">
            <a:spAutoFit/>
          </a:bodyPr>
          <a:lstStyle/>
          <a:p>
            <a:pPr algn="ctr"/>
            <a:r>
              <a:rPr lang="en-US" sz="7200" b="1" dirty="0" smtClean="0">
                <a:solidFill>
                  <a:srgbClr val="002060"/>
                </a:solidFill>
              </a:rPr>
              <a:t>   </a:t>
            </a:r>
            <a:r>
              <a:rPr lang="en-US" sz="7200" b="1" dirty="0" smtClean="0">
                <a:latin typeface="KG Second Chances Sketch" panose="02000000000000000000" pitchFamily="2" charset="0"/>
              </a:rPr>
              <a:t>Welcome to 2</a:t>
            </a:r>
            <a:r>
              <a:rPr lang="en-US" sz="7200" b="1" baseline="30000" dirty="0" smtClean="0">
                <a:latin typeface="KG Second Chances Sketch" panose="02000000000000000000" pitchFamily="2" charset="0"/>
              </a:rPr>
              <a:t>nd</a:t>
            </a:r>
            <a:r>
              <a:rPr lang="en-US" sz="7200" b="1" dirty="0" smtClean="0">
                <a:latin typeface="KG Second Chances Sketch" panose="02000000000000000000" pitchFamily="2" charset="0"/>
              </a:rPr>
              <a:t>       Grade!</a:t>
            </a:r>
            <a:endParaRPr lang="en-US" sz="7200" b="1" dirty="0">
              <a:latin typeface="KG Second Chances Sketch" panose="02000000000000000000" pitchFamily="2" charset="0"/>
            </a:endParaRPr>
          </a:p>
        </p:txBody>
      </p:sp>
      <p:pic>
        <p:nvPicPr>
          <p:cNvPr id="1026" name="Picture 2" descr="Calend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57819"/>
            <a:ext cx="4876800" cy="6600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654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002060"/>
                </a:solidFill>
              </a:rPr>
              <a:t>DISMISSAL</a:t>
            </a:r>
            <a:endParaRPr lang="en-US" sz="5400" b="1" dirty="0">
              <a:solidFill>
                <a:srgbClr val="002060"/>
              </a:solidFill>
            </a:endParaRPr>
          </a:p>
        </p:txBody>
      </p:sp>
      <p:sp>
        <p:nvSpPr>
          <p:cNvPr id="3" name="Content Placeholder 2"/>
          <p:cNvSpPr>
            <a:spLocks noGrp="1"/>
          </p:cNvSpPr>
          <p:nvPr>
            <p:ph idx="1"/>
          </p:nvPr>
        </p:nvSpPr>
        <p:spPr>
          <a:xfrm>
            <a:off x="228600" y="1600200"/>
            <a:ext cx="8229600" cy="4876800"/>
          </a:xfrm>
        </p:spPr>
        <p:txBody>
          <a:bodyPr>
            <a:normAutofit lnSpcReduction="10000"/>
          </a:bodyPr>
          <a:lstStyle/>
          <a:p>
            <a:r>
              <a:rPr lang="en-US" sz="3600" dirty="0" smtClean="0"/>
              <a:t>If your child will be leaving </a:t>
            </a:r>
          </a:p>
          <a:p>
            <a:pPr marL="0" indent="0">
              <a:buNone/>
            </a:pPr>
            <a:r>
              <a:rPr lang="en-US" sz="3600" dirty="0"/>
              <a:t> </a:t>
            </a:r>
            <a:r>
              <a:rPr lang="en-US" sz="3600" dirty="0" smtClean="0"/>
              <a:t>school early…</a:t>
            </a:r>
          </a:p>
          <a:p>
            <a:pPr lvl="1"/>
            <a:r>
              <a:rPr lang="en-US" sz="2800" dirty="0" smtClean="0"/>
              <a:t>Contact the </a:t>
            </a:r>
            <a:r>
              <a:rPr lang="en-US" sz="2800" u="sng" dirty="0" smtClean="0"/>
              <a:t>office</a:t>
            </a:r>
            <a:r>
              <a:rPr lang="en-US" sz="2800" dirty="0" smtClean="0"/>
              <a:t> </a:t>
            </a:r>
            <a:r>
              <a:rPr lang="en-US" sz="2800" dirty="0" smtClean="0"/>
              <a:t>AND</a:t>
            </a:r>
            <a:r>
              <a:rPr lang="en-US" sz="2800" dirty="0" smtClean="0"/>
              <a:t> </a:t>
            </a:r>
            <a:r>
              <a:rPr lang="en-US" sz="2800" dirty="0" smtClean="0"/>
              <a:t>the classroom teacher before </a:t>
            </a:r>
            <a:r>
              <a:rPr lang="en-US" sz="2800" dirty="0" smtClean="0"/>
              <a:t>12:20.</a:t>
            </a:r>
            <a:endParaRPr lang="en-US" sz="2800" dirty="0" smtClean="0"/>
          </a:p>
          <a:p>
            <a:pPr lvl="1"/>
            <a:r>
              <a:rPr lang="en-US" sz="2800" dirty="0" smtClean="0"/>
              <a:t>You can contact the teacher by email, a note, or a note in their assignment </a:t>
            </a:r>
            <a:r>
              <a:rPr lang="en-US" sz="2800" dirty="0" smtClean="0"/>
              <a:t>notebook.</a:t>
            </a:r>
            <a:endParaRPr lang="en-US" sz="2800" dirty="0" smtClean="0"/>
          </a:p>
          <a:p>
            <a:r>
              <a:rPr lang="en-US" sz="3600" dirty="0" smtClean="0"/>
              <a:t>If your child will be going home with another student…</a:t>
            </a:r>
          </a:p>
          <a:p>
            <a:pPr lvl="1"/>
            <a:r>
              <a:rPr lang="en-US" sz="2800" dirty="0" smtClean="0"/>
              <a:t>BOTH students must have a note or they will be sent home their usual </a:t>
            </a:r>
            <a:r>
              <a:rPr lang="en-US" sz="2800" dirty="0" smtClean="0"/>
              <a:t>way.</a:t>
            </a:r>
            <a:endParaRPr lang="en-US" sz="2800" dirty="0" smtClean="0"/>
          </a:p>
          <a:p>
            <a:endParaRPr lang="en-US" dirty="0" smtClean="0"/>
          </a:p>
        </p:txBody>
      </p:sp>
      <p:pic>
        <p:nvPicPr>
          <p:cNvPr id="2050" name="Picture 2" descr="Back of B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14745"/>
            <a:ext cx="2362200" cy="2444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581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pPr algn="ctr"/>
            <a:r>
              <a:rPr lang="en-US" sz="5400" b="1" dirty="0" smtClean="0">
                <a:solidFill>
                  <a:srgbClr val="002060"/>
                </a:solidFill>
              </a:rPr>
              <a:t>BIRTHDAYS</a:t>
            </a:r>
            <a:endParaRPr lang="en-US" sz="5400" b="1" dirty="0">
              <a:solidFill>
                <a:srgbClr val="002060"/>
              </a:solidFill>
            </a:endParaRPr>
          </a:p>
        </p:txBody>
      </p:sp>
      <p:sp>
        <p:nvSpPr>
          <p:cNvPr id="3" name="Content Placeholder 2"/>
          <p:cNvSpPr>
            <a:spLocks noGrp="1"/>
          </p:cNvSpPr>
          <p:nvPr>
            <p:ph idx="1"/>
          </p:nvPr>
        </p:nvSpPr>
        <p:spPr>
          <a:xfrm>
            <a:off x="228600" y="1371600"/>
            <a:ext cx="8763000" cy="5334000"/>
          </a:xfrm>
        </p:spPr>
        <p:txBody>
          <a:bodyPr>
            <a:normAutofit lnSpcReduction="10000"/>
          </a:bodyPr>
          <a:lstStyle/>
          <a:p>
            <a:r>
              <a:rPr lang="en-US" sz="3600" dirty="0"/>
              <a:t>B</a:t>
            </a:r>
            <a:r>
              <a:rPr lang="en-US" sz="3600" dirty="0" smtClean="0"/>
              <a:t>irthday party invitations </a:t>
            </a:r>
          </a:p>
          <a:p>
            <a:pPr lvl="1"/>
            <a:r>
              <a:rPr lang="en-US" sz="2600" dirty="0" smtClean="0"/>
              <a:t>These can only be distributed at school if the </a:t>
            </a:r>
          </a:p>
          <a:p>
            <a:pPr marL="274320" lvl="1" indent="0">
              <a:buNone/>
            </a:pPr>
            <a:r>
              <a:rPr lang="en-US" sz="2600" dirty="0" smtClean="0"/>
              <a:t>  </a:t>
            </a:r>
            <a:r>
              <a:rPr lang="en-US" sz="2600" u="sng" dirty="0" smtClean="0"/>
              <a:t>entire class </a:t>
            </a:r>
            <a:r>
              <a:rPr lang="en-US" sz="2600" dirty="0" smtClean="0"/>
              <a:t>is invited or if </a:t>
            </a:r>
            <a:r>
              <a:rPr lang="en-US" sz="2600" u="sng" dirty="0" smtClean="0"/>
              <a:t>all of the boys/girls</a:t>
            </a:r>
            <a:r>
              <a:rPr lang="en-US" sz="2600" dirty="0" smtClean="0"/>
              <a:t> in the  </a:t>
            </a:r>
          </a:p>
          <a:p>
            <a:pPr marL="274320" lvl="1" indent="0">
              <a:buNone/>
            </a:pPr>
            <a:r>
              <a:rPr lang="en-US" sz="2600" dirty="0"/>
              <a:t> </a:t>
            </a:r>
            <a:r>
              <a:rPr lang="en-US" sz="2600" dirty="0" smtClean="0"/>
              <a:t> class are invited.  </a:t>
            </a:r>
          </a:p>
          <a:p>
            <a:pPr lvl="1"/>
            <a:r>
              <a:rPr lang="en-US" sz="2600" dirty="0" smtClean="0"/>
              <a:t>Invitations will not be passed out to students in other classes.  </a:t>
            </a:r>
          </a:p>
          <a:p>
            <a:pPr lvl="1"/>
            <a:r>
              <a:rPr lang="en-US" sz="2600" dirty="0" smtClean="0"/>
              <a:t>If you need to mail invitations and do not know the address…</a:t>
            </a:r>
          </a:p>
          <a:p>
            <a:pPr lvl="2"/>
            <a:r>
              <a:rPr lang="en-US" sz="2400" dirty="0" smtClean="0"/>
              <a:t>Contact the office</a:t>
            </a:r>
          </a:p>
          <a:p>
            <a:pPr lvl="2"/>
            <a:r>
              <a:rPr lang="en-US" sz="2400" dirty="0" smtClean="0"/>
              <a:t>Join PTO and you will receive a school directory</a:t>
            </a:r>
          </a:p>
          <a:p>
            <a:pPr lvl="2"/>
            <a:r>
              <a:rPr lang="en-US" sz="2400" dirty="0" smtClean="0"/>
              <a:t>Teachers are not allowed to give out personal information</a:t>
            </a:r>
          </a:p>
          <a:p>
            <a:r>
              <a:rPr lang="en-US" sz="3600" dirty="0" smtClean="0"/>
              <a:t>Non-food treats only</a:t>
            </a:r>
          </a:p>
          <a:p>
            <a:endParaRPr lang="en-US" sz="2800" dirty="0"/>
          </a:p>
          <a:p>
            <a:endParaRPr lang="en-US" sz="2800" dirty="0"/>
          </a:p>
        </p:txBody>
      </p:sp>
      <p:pic>
        <p:nvPicPr>
          <p:cNvPr id="1026" name="Picture 2" descr="Boy and Girl with Birthday Cak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0"/>
            <a:ext cx="1981200" cy="2111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149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002060"/>
                </a:solidFill>
              </a:rPr>
              <a:t> DRESS FOR THE WEATHER</a:t>
            </a:r>
            <a:endParaRPr lang="en-US" sz="4400" b="1" dirty="0">
              <a:solidFill>
                <a:srgbClr val="002060"/>
              </a:solidFill>
            </a:endParaRPr>
          </a:p>
        </p:txBody>
      </p:sp>
      <p:sp>
        <p:nvSpPr>
          <p:cNvPr id="3" name="Content Placeholder 2"/>
          <p:cNvSpPr>
            <a:spLocks noGrp="1"/>
          </p:cNvSpPr>
          <p:nvPr>
            <p:ph idx="1"/>
          </p:nvPr>
        </p:nvSpPr>
        <p:spPr>
          <a:xfrm>
            <a:off x="152400" y="1600200"/>
            <a:ext cx="8839200" cy="4876800"/>
          </a:xfrm>
        </p:spPr>
        <p:txBody>
          <a:bodyPr/>
          <a:lstStyle/>
          <a:p>
            <a:r>
              <a:rPr lang="en-US" sz="3200" dirty="0"/>
              <a:t>D</a:t>
            </a:r>
            <a:r>
              <a:rPr lang="en-US" sz="3200" dirty="0" smtClean="0"/>
              <a:t>on’t trust the weatherman! It is always better to be prepared.</a:t>
            </a:r>
          </a:p>
          <a:p>
            <a:pPr lvl="1"/>
            <a:r>
              <a:rPr lang="en-US" sz="2400" dirty="0" smtClean="0"/>
              <a:t>In fall and spring, be sure your child brings a coat to school just in case it is chilly.</a:t>
            </a:r>
          </a:p>
          <a:p>
            <a:pPr lvl="1"/>
            <a:r>
              <a:rPr lang="en-US" sz="2400" dirty="0" smtClean="0"/>
              <a:t>In the winter, we go outside for recess everyday unless there is snow or if the </a:t>
            </a:r>
            <a:r>
              <a:rPr lang="en-US" sz="2400" dirty="0" err="1" smtClean="0"/>
              <a:t>windchill</a:t>
            </a:r>
            <a:r>
              <a:rPr lang="en-US" sz="2400" dirty="0" smtClean="0"/>
              <a:t> is below 20 degrees.  Please send a coat, as well as a hat, gloves, and a scarf.  </a:t>
            </a:r>
            <a:endParaRPr lang="en-US" sz="2400" dirty="0"/>
          </a:p>
        </p:txBody>
      </p:sp>
      <p:pic>
        <p:nvPicPr>
          <p:cNvPr id="7170" name="Picture 2" descr="Weat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54033"/>
            <a:ext cx="4800600" cy="2103967"/>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Winter Mitte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78894">
            <a:off x="6967221" y="4280918"/>
            <a:ext cx="1778839" cy="2607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58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90600"/>
          </a:xfrm>
        </p:spPr>
        <p:txBody>
          <a:bodyPr>
            <a:normAutofit/>
          </a:bodyPr>
          <a:lstStyle/>
          <a:p>
            <a:pPr algn="ctr"/>
            <a:r>
              <a:rPr lang="en-US" sz="5000" b="1" dirty="0" smtClean="0">
                <a:solidFill>
                  <a:srgbClr val="002060"/>
                </a:solidFill>
              </a:rPr>
              <a:t>CONTACTING THE TEACHER</a:t>
            </a:r>
            <a:endParaRPr lang="en-US" sz="5000" b="1" dirty="0">
              <a:solidFill>
                <a:srgbClr val="002060"/>
              </a:solidFill>
            </a:endParaRPr>
          </a:p>
        </p:txBody>
      </p:sp>
      <p:sp>
        <p:nvSpPr>
          <p:cNvPr id="3" name="Content Placeholder 2"/>
          <p:cNvSpPr>
            <a:spLocks noGrp="1"/>
          </p:cNvSpPr>
          <p:nvPr>
            <p:ph idx="1"/>
          </p:nvPr>
        </p:nvSpPr>
        <p:spPr>
          <a:xfrm>
            <a:off x="762000" y="1600200"/>
            <a:ext cx="7924800" cy="4876800"/>
          </a:xfrm>
        </p:spPr>
        <p:txBody>
          <a:bodyPr>
            <a:normAutofit/>
          </a:bodyPr>
          <a:lstStyle/>
          <a:p>
            <a:r>
              <a:rPr lang="en-US" sz="3600" dirty="0" smtClean="0"/>
              <a:t>Times</a:t>
            </a:r>
          </a:p>
          <a:p>
            <a:pPr lvl="1"/>
            <a:r>
              <a:rPr lang="en-US" sz="2400" dirty="0" smtClean="0"/>
              <a:t>Plan </a:t>
            </a:r>
            <a:r>
              <a:rPr lang="en-US" sz="2400" dirty="0" smtClean="0"/>
              <a:t>time </a:t>
            </a:r>
            <a:r>
              <a:rPr lang="en-US" sz="2400" dirty="0" smtClean="0"/>
              <a:t>12:20 – 1:15 P.M.</a:t>
            </a:r>
          </a:p>
          <a:p>
            <a:pPr lvl="1"/>
            <a:r>
              <a:rPr lang="en-US" sz="2400" dirty="0" smtClean="0"/>
              <a:t>After </a:t>
            </a:r>
            <a:r>
              <a:rPr lang="en-US" sz="2400" dirty="0"/>
              <a:t>s</a:t>
            </a:r>
            <a:r>
              <a:rPr lang="en-US" sz="2400" dirty="0" smtClean="0"/>
              <a:t>chool until </a:t>
            </a:r>
            <a:r>
              <a:rPr lang="en-US" sz="2400" dirty="0" smtClean="0"/>
              <a:t>4:00 P.M.</a:t>
            </a:r>
          </a:p>
          <a:p>
            <a:r>
              <a:rPr lang="en-US" sz="3600" dirty="0" smtClean="0"/>
              <a:t>Ways to contact the teacher</a:t>
            </a:r>
          </a:p>
          <a:p>
            <a:pPr lvl="1"/>
            <a:r>
              <a:rPr lang="en-US" sz="2400" dirty="0" smtClean="0"/>
              <a:t>Email</a:t>
            </a:r>
          </a:p>
          <a:p>
            <a:pPr lvl="1"/>
            <a:r>
              <a:rPr lang="en-US" sz="2400" dirty="0" smtClean="0"/>
              <a:t>Notes in the assignment notebook</a:t>
            </a:r>
          </a:p>
          <a:p>
            <a:pPr marL="274320" lvl="1" indent="0">
              <a:buNone/>
            </a:pPr>
            <a:endParaRPr lang="en-US" sz="2400" dirty="0" smtClean="0"/>
          </a:p>
          <a:p>
            <a:pPr marL="274320" lvl="1" indent="0">
              <a:buNone/>
            </a:pPr>
            <a:r>
              <a:rPr lang="en-US" sz="2400" dirty="0" smtClean="0"/>
              <a:t>**The school is closed at 4:00 PM.  No </a:t>
            </a:r>
          </a:p>
          <a:p>
            <a:pPr marL="274320" lvl="1" indent="0">
              <a:buNone/>
            </a:pPr>
            <a:r>
              <a:rPr lang="en-US" sz="2400" dirty="0"/>
              <a:t> </a:t>
            </a:r>
            <a:r>
              <a:rPr lang="en-US" sz="2400" dirty="0" smtClean="0"/>
              <a:t>   students or parents will be able to enter</a:t>
            </a:r>
          </a:p>
          <a:p>
            <a:pPr marL="274320" lvl="1" indent="0">
              <a:buNone/>
            </a:pPr>
            <a:r>
              <a:rPr lang="en-US" sz="2400" dirty="0"/>
              <a:t> </a:t>
            </a:r>
            <a:r>
              <a:rPr lang="en-US" sz="2400" dirty="0" smtClean="0"/>
              <a:t>   after 4:00 PM.</a:t>
            </a:r>
          </a:p>
          <a:p>
            <a:pPr lvl="1"/>
            <a:endParaRPr lang="en-US" sz="2400" dirty="0"/>
          </a:p>
        </p:txBody>
      </p:sp>
      <p:pic>
        <p:nvPicPr>
          <p:cNvPr id="9218" name="Picture 2" descr="Teleph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2237874"/>
            <a:ext cx="2438400" cy="4620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651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33400"/>
            <a:ext cx="9144000" cy="990600"/>
          </a:xfrm>
        </p:spPr>
        <p:txBody>
          <a:bodyPr>
            <a:noAutofit/>
          </a:bodyPr>
          <a:lstStyle/>
          <a:p>
            <a:pPr algn="ctr"/>
            <a:r>
              <a:rPr lang="en-US" sz="8000" b="1" dirty="0" smtClean="0">
                <a:solidFill>
                  <a:srgbClr val="002060"/>
                </a:solidFill>
              </a:rPr>
              <a:t>Any Questions?</a:t>
            </a:r>
            <a:endParaRPr lang="en-US" sz="8000" b="1" dirty="0">
              <a:solidFill>
                <a:srgbClr val="002060"/>
              </a:solidFill>
            </a:endParaRPr>
          </a:p>
        </p:txBody>
      </p:sp>
      <p:pic>
        <p:nvPicPr>
          <p:cNvPr id="8194" name="Picture 2" descr="Questio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565312"/>
            <a:ext cx="6248400" cy="5178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453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pPr algn="ctr"/>
            <a:r>
              <a:rPr lang="en-US" sz="4800" b="1" dirty="0" smtClean="0">
                <a:solidFill>
                  <a:srgbClr val="002060"/>
                </a:solidFill>
              </a:rPr>
              <a:t>ENVISION</a:t>
            </a:r>
            <a:endParaRPr lang="en-US" sz="4800" b="1" dirty="0">
              <a:solidFill>
                <a:srgbClr val="002060"/>
              </a:solidFill>
            </a:endParaRPr>
          </a:p>
        </p:txBody>
      </p:sp>
      <p:sp>
        <p:nvSpPr>
          <p:cNvPr id="3" name="Content Placeholder 2"/>
          <p:cNvSpPr>
            <a:spLocks noGrp="1"/>
          </p:cNvSpPr>
          <p:nvPr>
            <p:ph idx="1"/>
          </p:nvPr>
        </p:nvSpPr>
        <p:spPr>
          <a:xfrm>
            <a:off x="228600" y="1143000"/>
            <a:ext cx="5181600" cy="5410200"/>
          </a:xfrm>
        </p:spPr>
        <p:txBody>
          <a:bodyPr>
            <a:normAutofit/>
          </a:bodyPr>
          <a:lstStyle/>
          <a:p>
            <a:r>
              <a:rPr lang="en-US" sz="3100" dirty="0" smtClean="0"/>
              <a:t>Math lesson </a:t>
            </a:r>
            <a:r>
              <a:rPr lang="en-US" sz="3100" dirty="0"/>
              <a:t>h</a:t>
            </a:r>
            <a:r>
              <a:rPr lang="en-US" sz="3100" dirty="0" smtClean="0"/>
              <a:t>andouts will come home.  This will inform you of the topics and lessons that your child is learning each day.</a:t>
            </a:r>
          </a:p>
          <a:p>
            <a:r>
              <a:rPr lang="en-US" sz="3100" dirty="0" smtClean="0"/>
              <a:t>The </a:t>
            </a:r>
            <a:r>
              <a:rPr lang="en-US" sz="3100" dirty="0"/>
              <a:t>R</a:t>
            </a:r>
            <a:r>
              <a:rPr lang="en-US" sz="3100" dirty="0" smtClean="0"/>
              <a:t>eteaching handout will be a review of each topic.  It will have the date of the test written on it and it will be a great way to help your child study.</a:t>
            </a:r>
            <a:endParaRPr lang="en-US" sz="31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6926" y="1143000"/>
            <a:ext cx="3842774"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2243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4724400" cy="990600"/>
          </a:xfrm>
        </p:spPr>
        <p:txBody>
          <a:bodyPr>
            <a:normAutofit/>
          </a:bodyPr>
          <a:lstStyle/>
          <a:p>
            <a:r>
              <a:rPr lang="en-US" sz="4800" b="1" dirty="0" smtClean="0">
                <a:solidFill>
                  <a:srgbClr val="002060"/>
                </a:solidFill>
              </a:rPr>
              <a:t> MATH 4 TODAY</a:t>
            </a:r>
            <a:endParaRPr lang="en-US" sz="4800" b="1" dirty="0">
              <a:solidFill>
                <a:srgbClr val="002060"/>
              </a:solidFill>
            </a:endParaRPr>
          </a:p>
        </p:txBody>
      </p:sp>
      <p:sp>
        <p:nvSpPr>
          <p:cNvPr id="3" name="Content Placeholder 2"/>
          <p:cNvSpPr>
            <a:spLocks noGrp="1"/>
          </p:cNvSpPr>
          <p:nvPr>
            <p:ph idx="1"/>
          </p:nvPr>
        </p:nvSpPr>
        <p:spPr>
          <a:xfrm>
            <a:off x="0" y="1524000"/>
            <a:ext cx="4572000" cy="4876800"/>
          </a:xfrm>
        </p:spPr>
        <p:txBody>
          <a:bodyPr>
            <a:normAutofit fontScale="92500" lnSpcReduction="20000"/>
          </a:bodyPr>
          <a:lstStyle/>
          <a:p>
            <a:r>
              <a:rPr lang="en-US" sz="3200" dirty="0" smtClean="0"/>
              <a:t>In order to help us introduce certain math skills that are not taught until the end of the year, we will be reviewing these skills through Math 4 Today.</a:t>
            </a:r>
          </a:p>
          <a:p>
            <a:r>
              <a:rPr lang="en-US" sz="3200" dirty="0" smtClean="0"/>
              <a:t>A completed review sheet will come home no later than Wednesday.  Please use this to study for their test on Friday.</a:t>
            </a:r>
            <a:endParaRPr lang="en-US" sz="32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81000"/>
            <a:ext cx="4699222" cy="632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9065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27" y="304800"/>
            <a:ext cx="6241473" cy="990600"/>
          </a:xfrm>
        </p:spPr>
        <p:txBody>
          <a:bodyPr>
            <a:normAutofit/>
          </a:bodyPr>
          <a:lstStyle/>
          <a:p>
            <a:pPr algn="ctr"/>
            <a:r>
              <a:rPr lang="en-US" b="1" dirty="0" smtClean="0">
                <a:solidFill>
                  <a:srgbClr val="002060"/>
                </a:solidFill>
              </a:rPr>
              <a:t>MATH FACT HOMEWORK</a:t>
            </a:r>
            <a:endParaRPr lang="en-US" b="1" dirty="0">
              <a:solidFill>
                <a:srgbClr val="002060"/>
              </a:solidFill>
            </a:endParaRPr>
          </a:p>
        </p:txBody>
      </p:sp>
      <p:sp>
        <p:nvSpPr>
          <p:cNvPr id="3" name="Content Placeholder 2"/>
          <p:cNvSpPr>
            <a:spLocks noGrp="1"/>
          </p:cNvSpPr>
          <p:nvPr>
            <p:ph idx="1"/>
          </p:nvPr>
        </p:nvSpPr>
        <p:spPr>
          <a:xfrm>
            <a:off x="159327" y="1239982"/>
            <a:ext cx="8534400" cy="5486400"/>
          </a:xfrm>
        </p:spPr>
        <p:txBody>
          <a:bodyPr>
            <a:normAutofit lnSpcReduction="10000"/>
          </a:bodyPr>
          <a:lstStyle/>
          <a:p>
            <a:r>
              <a:rPr lang="en-US" sz="2600" dirty="0" smtClean="0"/>
              <a:t>A study log will come home every Friday.  </a:t>
            </a:r>
          </a:p>
          <a:p>
            <a:pPr marL="0" indent="0">
              <a:buNone/>
            </a:pPr>
            <a:r>
              <a:rPr lang="en-US" sz="2600" dirty="0" smtClean="0"/>
              <a:t>  Please fill out the log, sign it, and have your </a:t>
            </a:r>
          </a:p>
          <a:p>
            <a:pPr marL="0" indent="0">
              <a:buNone/>
            </a:pPr>
            <a:r>
              <a:rPr lang="en-US" sz="2600" dirty="0" smtClean="0"/>
              <a:t>  child return it the following Friday.</a:t>
            </a:r>
          </a:p>
          <a:p>
            <a:r>
              <a:rPr lang="en-US" sz="2600" dirty="0" smtClean="0"/>
              <a:t>How much time is your child expected to </a:t>
            </a:r>
          </a:p>
          <a:p>
            <a:pPr marL="0" indent="0">
              <a:buNone/>
            </a:pPr>
            <a:r>
              <a:rPr lang="en-US" sz="2600" dirty="0" smtClean="0"/>
              <a:t>  study their facts?</a:t>
            </a:r>
          </a:p>
          <a:p>
            <a:pPr lvl="1"/>
            <a:r>
              <a:rPr lang="en-US" sz="2200" dirty="0" smtClean="0"/>
              <a:t>This is different for each individual child.  Each child should study their math facts for the amount of time that is needed depending on how well they know their facts.  Some students may need to study 10 minutes each night, some may need to study 10 minutes in one week</a:t>
            </a:r>
            <a:r>
              <a:rPr lang="en-US" dirty="0" smtClean="0"/>
              <a:t>.</a:t>
            </a:r>
          </a:p>
          <a:p>
            <a:r>
              <a:rPr lang="en-US" sz="2600" dirty="0" smtClean="0"/>
              <a:t>Their math fact tests will be on Fridays.</a:t>
            </a:r>
          </a:p>
          <a:p>
            <a:r>
              <a:rPr lang="en-US" sz="2600" dirty="0" smtClean="0"/>
              <a:t>The goal is that your child </a:t>
            </a:r>
            <a:r>
              <a:rPr lang="en-US" sz="2600" u="sng" dirty="0" smtClean="0"/>
              <a:t>fluently</a:t>
            </a:r>
            <a:r>
              <a:rPr lang="en-US" sz="2600" dirty="0" smtClean="0"/>
              <a:t> knows all of their addition/subtraction facts up to 20 by the end of second grade.</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2790" y="528687"/>
            <a:ext cx="2311210" cy="2882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832790" y="528687"/>
            <a:ext cx="2235010" cy="274791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9310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SPELLING HOMEWORK</a:t>
            </a:r>
            <a:endParaRPr lang="en-US" b="1" dirty="0">
              <a:solidFill>
                <a:srgbClr val="002060"/>
              </a:solidFill>
            </a:endParaRPr>
          </a:p>
        </p:txBody>
      </p:sp>
      <p:sp>
        <p:nvSpPr>
          <p:cNvPr id="3" name="Content Placeholder 2"/>
          <p:cNvSpPr>
            <a:spLocks noGrp="1"/>
          </p:cNvSpPr>
          <p:nvPr>
            <p:ph idx="1"/>
          </p:nvPr>
        </p:nvSpPr>
        <p:spPr/>
        <p:txBody>
          <a:bodyPr>
            <a:noAutofit/>
          </a:bodyPr>
          <a:lstStyle/>
          <a:p>
            <a:r>
              <a:rPr lang="en-US" sz="2500" dirty="0" smtClean="0"/>
              <a:t>New spelling lists will come home on Wednesdays.</a:t>
            </a:r>
          </a:p>
          <a:p>
            <a:r>
              <a:rPr lang="en-US" sz="2500" dirty="0" smtClean="0"/>
              <a:t>Spelling tests are on the following Wednesday.</a:t>
            </a:r>
          </a:p>
          <a:p>
            <a:r>
              <a:rPr lang="en-US" sz="2500" dirty="0" smtClean="0"/>
              <a:t>There are 2 lists… “A” List and “B” List</a:t>
            </a:r>
          </a:p>
          <a:p>
            <a:pPr lvl="1"/>
            <a:r>
              <a:rPr lang="en-US" sz="2500" dirty="0" smtClean="0"/>
              <a:t>A List – This is the list of words from the LEAD 21 reading curriculum. It will usually focus on a particular phonics skill.</a:t>
            </a:r>
          </a:p>
          <a:p>
            <a:pPr lvl="1"/>
            <a:r>
              <a:rPr lang="en-US" sz="2500" dirty="0" smtClean="0"/>
              <a:t>B List – This is a list of challenge words that focus on the same skill as the A List words.</a:t>
            </a:r>
          </a:p>
          <a:p>
            <a:r>
              <a:rPr lang="en-US" sz="2500" dirty="0" smtClean="0"/>
              <a:t>It is up to parents and/or the classroom teacher to decide which list is best for your child.  </a:t>
            </a:r>
            <a:endParaRPr lang="en-US" sz="2500" dirty="0"/>
          </a:p>
        </p:txBody>
      </p:sp>
      <p:pic>
        <p:nvPicPr>
          <p:cNvPr id="4098" name="Picture 2" descr="Des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1889"/>
            <a:ext cx="1447800" cy="1495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9258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002060"/>
                </a:solidFill>
              </a:rPr>
              <a:t>READING HOMEWORK</a:t>
            </a:r>
            <a:endParaRPr lang="en-US" sz="5400" b="1" dirty="0">
              <a:solidFill>
                <a:srgbClr val="002060"/>
              </a:solidFill>
            </a:endParaRPr>
          </a:p>
        </p:txBody>
      </p:sp>
      <p:sp>
        <p:nvSpPr>
          <p:cNvPr id="3" name="Content Placeholder 2"/>
          <p:cNvSpPr>
            <a:spLocks noGrp="1"/>
          </p:cNvSpPr>
          <p:nvPr>
            <p:ph idx="1"/>
          </p:nvPr>
        </p:nvSpPr>
        <p:spPr>
          <a:xfrm>
            <a:off x="152400" y="1600200"/>
            <a:ext cx="8839200" cy="4876800"/>
          </a:xfrm>
        </p:spPr>
        <p:txBody>
          <a:bodyPr>
            <a:normAutofit lnSpcReduction="10000"/>
          </a:bodyPr>
          <a:lstStyle/>
          <a:p>
            <a:pPr lvl="0">
              <a:buClr>
                <a:srgbClr val="2DA2BF"/>
              </a:buClr>
            </a:pPr>
            <a:r>
              <a:rPr lang="en-US" sz="3200" dirty="0" smtClean="0"/>
              <a:t>Your child’s reading homework is to read each night for at least 20 minutes.</a:t>
            </a:r>
            <a:r>
              <a:rPr lang="en-US" sz="3200" dirty="0">
                <a:solidFill>
                  <a:prstClr val="black"/>
                </a:solidFill>
              </a:rPr>
              <a:t> </a:t>
            </a:r>
            <a:endParaRPr lang="en-US" sz="3200" dirty="0" smtClean="0">
              <a:solidFill>
                <a:prstClr val="black"/>
              </a:solidFill>
            </a:endParaRPr>
          </a:p>
          <a:p>
            <a:pPr lvl="1">
              <a:buClr>
                <a:srgbClr val="2DA2BF"/>
              </a:buClr>
            </a:pPr>
            <a:r>
              <a:rPr lang="en-US" sz="2400" dirty="0" smtClean="0">
                <a:solidFill>
                  <a:prstClr val="black"/>
                </a:solidFill>
              </a:rPr>
              <a:t>This </a:t>
            </a:r>
            <a:r>
              <a:rPr lang="en-US" sz="2400" dirty="0">
                <a:solidFill>
                  <a:prstClr val="black"/>
                </a:solidFill>
              </a:rPr>
              <a:t>is beneficial for beginning readers and fosters good reading habits</a:t>
            </a:r>
            <a:r>
              <a:rPr lang="en-US" sz="2400" dirty="0" smtClean="0">
                <a:solidFill>
                  <a:prstClr val="black"/>
                </a:solidFill>
              </a:rPr>
              <a:t>.</a:t>
            </a:r>
            <a:endParaRPr lang="en-US" sz="2400" dirty="0" smtClean="0"/>
          </a:p>
          <a:p>
            <a:pPr lvl="0">
              <a:buClr>
                <a:srgbClr val="2DA2BF"/>
              </a:buClr>
            </a:pPr>
            <a:r>
              <a:rPr lang="en-US" sz="3200" dirty="0">
                <a:solidFill>
                  <a:prstClr val="black"/>
                </a:solidFill>
              </a:rPr>
              <a:t>Listen to your child read or read aloud to </a:t>
            </a:r>
            <a:r>
              <a:rPr lang="en-US" sz="3200" dirty="0" smtClean="0">
                <a:solidFill>
                  <a:prstClr val="black"/>
                </a:solidFill>
              </a:rPr>
              <a:t>   your child.</a:t>
            </a:r>
          </a:p>
          <a:p>
            <a:pPr lvl="0">
              <a:buClr>
                <a:srgbClr val="2DA2BF"/>
              </a:buClr>
            </a:pPr>
            <a:r>
              <a:rPr lang="en-US" sz="3200" dirty="0" smtClean="0">
                <a:solidFill>
                  <a:prstClr val="black"/>
                </a:solidFill>
              </a:rPr>
              <a:t>Talk to your child about what they </a:t>
            </a:r>
          </a:p>
          <a:p>
            <a:pPr marL="0" lvl="0" indent="0">
              <a:buClr>
                <a:srgbClr val="2DA2BF"/>
              </a:buClr>
              <a:buNone/>
            </a:pPr>
            <a:r>
              <a:rPr lang="en-US" sz="3200" dirty="0">
                <a:solidFill>
                  <a:prstClr val="black"/>
                </a:solidFill>
              </a:rPr>
              <a:t> </a:t>
            </a:r>
            <a:r>
              <a:rPr lang="en-US" sz="3200" dirty="0" smtClean="0">
                <a:solidFill>
                  <a:prstClr val="black"/>
                </a:solidFill>
              </a:rPr>
              <a:t> have read/heard.  Ask questions!</a:t>
            </a:r>
          </a:p>
          <a:p>
            <a:pPr lvl="0">
              <a:buClr>
                <a:srgbClr val="2DA2BF"/>
              </a:buClr>
            </a:pPr>
            <a:r>
              <a:rPr lang="en-US" sz="3200" dirty="0" smtClean="0">
                <a:solidFill>
                  <a:prstClr val="black"/>
                </a:solidFill>
              </a:rPr>
              <a:t>Remember that the only way for your child to become a better reader is to practice reading.</a:t>
            </a:r>
            <a:endParaRPr lang="en-US" sz="3200" dirty="0">
              <a:solidFill>
                <a:prstClr val="black"/>
              </a:solidFill>
            </a:endParaRPr>
          </a:p>
          <a:p>
            <a:endParaRPr lang="en-US" dirty="0" smtClean="0"/>
          </a:p>
        </p:txBody>
      </p:sp>
      <p:pic>
        <p:nvPicPr>
          <p:cNvPr id="3074" name="Picture 2" descr="Reading Comprehen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3733800"/>
            <a:ext cx="2870944" cy="166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231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pPr algn="ctr"/>
            <a:r>
              <a:rPr lang="en-US" sz="4800" b="1" dirty="0" smtClean="0">
                <a:solidFill>
                  <a:srgbClr val="002060"/>
                </a:solidFill>
              </a:rPr>
              <a:t>ASSIGNMENT NOTEBOOKS</a:t>
            </a:r>
            <a:endParaRPr lang="en-US" sz="4800" b="1" dirty="0">
              <a:solidFill>
                <a:srgbClr val="002060"/>
              </a:solidFill>
            </a:endParaRPr>
          </a:p>
        </p:txBody>
      </p:sp>
      <p:sp>
        <p:nvSpPr>
          <p:cNvPr id="3" name="Content Placeholder 2"/>
          <p:cNvSpPr>
            <a:spLocks noGrp="1"/>
          </p:cNvSpPr>
          <p:nvPr>
            <p:ph idx="1"/>
          </p:nvPr>
        </p:nvSpPr>
        <p:spPr>
          <a:xfrm>
            <a:off x="137160" y="4690175"/>
            <a:ext cx="7315200" cy="1532415"/>
          </a:xfrm>
        </p:spPr>
        <p:txBody>
          <a:bodyPr>
            <a:noAutofit/>
          </a:bodyPr>
          <a:lstStyle/>
          <a:p>
            <a:r>
              <a:rPr lang="en-US" sz="2900" dirty="0" smtClean="0"/>
              <a:t>Updates on your child’s behavior will also be written in the comment section of their assignment notebook.</a:t>
            </a:r>
          </a:p>
        </p:txBody>
      </p:sp>
      <p:pic>
        <p:nvPicPr>
          <p:cNvPr id="5122" name="Picture 2" descr="School B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4419600"/>
            <a:ext cx="2209800" cy="227758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37160" y="1295400"/>
            <a:ext cx="8702040" cy="3394775"/>
          </a:xfrm>
          <a:prstGeom prst="rect">
            <a:avLst/>
          </a:prstGeom>
        </p:spPr>
        <p:txBody>
          <a:bodyPr wrap="square">
            <a:spAutoFit/>
          </a:bodyPr>
          <a:lstStyle/>
          <a:p>
            <a:pPr marL="182880" lvl="0" indent="-182880">
              <a:spcBef>
                <a:spcPct val="20000"/>
              </a:spcBef>
              <a:buClr>
                <a:srgbClr val="2DA2BF"/>
              </a:buClr>
              <a:buSzPct val="85000"/>
              <a:buFont typeface="Arial" pitchFamily="34" charset="0"/>
              <a:buChar char="•"/>
            </a:pPr>
            <a:r>
              <a:rPr lang="en-US" sz="2900" dirty="0">
                <a:solidFill>
                  <a:prstClr val="black"/>
                </a:solidFill>
              </a:rPr>
              <a:t>Your child will write their assignments </a:t>
            </a:r>
            <a:r>
              <a:rPr lang="en-US" sz="2900" dirty="0" smtClean="0">
                <a:solidFill>
                  <a:prstClr val="black"/>
                </a:solidFill>
              </a:rPr>
              <a:t>each </a:t>
            </a:r>
            <a:r>
              <a:rPr lang="en-US" sz="2900" dirty="0">
                <a:solidFill>
                  <a:prstClr val="black"/>
                </a:solidFill>
              </a:rPr>
              <a:t>day.</a:t>
            </a:r>
          </a:p>
          <a:p>
            <a:pPr marL="182880" lvl="0" indent="-182880">
              <a:spcBef>
                <a:spcPct val="20000"/>
              </a:spcBef>
              <a:buClr>
                <a:srgbClr val="2DA2BF"/>
              </a:buClr>
              <a:buSzPct val="85000"/>
              <a:buFont typeface="Arial" pitchFamily="34" charset="0"/>
              <a:buChar char="•"/>
            </a:pPr>
            <a:r>
              <a:rPr lang="en-US" sz="2900" dirty="0">
                <a:solidFill>
                  <a:prstClr val="black"/>
                </a:solidFill>
              </a:rPr>
              <a:t>They are responsible for completing their homework and having a parent/guardian </a:t>
            </a:r>
            <a:r>
              <a:rPr lang="en-US" sz="2900" dirty="0" smtClean="0">
                <a:solidFill>
                  <a:prstClr val="black"/>
                </a:solidFill>
              </a:rPr>
              <a:t>sign </a:t>
            </a:r>
            <a:r>
              <a:rPr lang="en-US" sz="2900" dirty="0">
                <a:solidFill>
                  <a:prstClr val="black"/>
                </a:solidFill>
              </a:rPr>
              <a:t>their assignment notebook each night.</a:t>
            </a:r>
          </a:p>
          <a:p>
            <a:pPr marL="182880" lvl="0" indent="-182880">
              <a:spcBef>
                <a:spcPct val="20000"/>
              </a:spcBef>
              <a:buClr>
                <a:srgbClr val="2DA2BF"/>
              </a:buClr>
              <a:buSzPct val="85000"/>
              <a:buFont typeface="Arial" pitchFamily="34" charset="0"/>
              <a:buChar char="•"/>
            </a:pPr>
            <a:r>
              <a:rPr lang="en-US" sz="2900" dirty="0">
                <a:solidFill>
                  <a:prstClr val="black"/>
                </a:solidFill>
              </a:rPr>
              <a:t>Please </a:t>
            </a:r>
            <a:r>
              <a:rPr lang="en-US" sz="2900" u="sng" dirty="0">
                <a:solidFill>
                  <a:prstClr val="black"/>
                </a:solidFill>
              </a:rPr>
              <a:t>do not </a:t>
            </a:r>
            <a:r>
              <a:rPr lang="en-US" sz="2900" dirty="0">
                <a:solidFill>
                  <a:prstClr val="black"/>
                </a:solidFill>
              </a:rPr>
              <a:t>sign unless they have completed their assignments.  They will be rewarded for showing responsibility throughout the week.</a:t>
            </a:r>
          </a:p>
        </p:txBody>
      </p:sp>
    </p:spTree>
    <p:extLst>
      <p:ext uri="{BB962C8B-B14F-4D97-AF65-F5344CB8AC3E}">
        <p14:creationId xmlns:p14="http://schemas.microsoft.com/office/powerpoint/2010/main" val="864285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pPr algn="ctr"/>
            <a:r>
              <a:rPr lang="en-US" b="1" dirty="0" smtClean="0">
                <a:solidFill>
                  <a:srgbClr val="002060"/>
                </a:solidFill>
              </a:rPr>
              <a:t>BEHAVIOR PLAN</a:t>
            </a:r>
            <a:endParaRPr lang="en-US" b="1" dirty="0">
              <a:solidFill>
                <a:srgbClr val="002060"/>
              </a:solidFill>
            </a:endParaRPr>
          </a:p>
        </p:txBody>
      </p:sp>
      <p:sp>
        <p:nvSpPr>
          <p:cNvPr id="3" name="Content Placeholder 2"/>
          <p:cNvSpPr>
            <a:spLocks noGrp="1"/>
          </p:cNvSpPr>
          <p:nvPr>
            <p:ph idx="1"/>
          </p:nvPr>
        </p:nvSpPr>
        <p:spPr>
          <a:xfrm>
            <a:off x="152400" y="1066800"/>
            <a:ext cx="8839200" cy="5791200"/>
          </a:xfrm>
        </p:spPr>
        <p:txBody>
          <a:bodyPr>
            <a:normAutofit lnSpcReduction="10000"/>
          </a:bodyPr>
          <a:lstStyle/>
          <a:p>
            <a:r>
              <a:rPr lang="en-US" sz="3200" b="1" dirty="0" smtClean="0"/>
              <a:t>Rewards</a:t>
            </a:r>
          </a:p>
          <a:p>
            <a:pPr lvl="1"/>
            <a:r>
              <a:rPr lang="en-US" sz="3200" dirty="0" smtClean="0"/>
              <a:t>tickets, Cougar Cash, whole class rewards</a:t>
            </a:r>
            <a:endParaRPr lang="en-US" sz="3200" dirty="0" smtClean="0"/>
          </a:p>
          <a:p>
            <a:r>
              <a:rPr lang="en-US" sz="3200" b="1" dirty="0" smtClean="0"/>
              <a:t>Consequences</a:t>
            </a:r>
          </a:p>
          <a:p>
            <a:pPr lvl="1"/>
            <a:r>
              <a:rPr lang="en-US" sz="3200" dirty="0" smtClean="0"/>
              <a:t>If your child moves their stick once, it is a warning.</a:t>
            </a:r>
          </a:p>
          <a:p>
            <a:pPr lvl="1"/>
            <a:r>
              <a:rPr lang="en-US" sz="3200" dirty="0" smtClean="0"/>
              <a:t>The second time they move their stick, they will either </a:t>
            </a:r>
            <a:r>
              <a:rPr lang="en-US" sz="3200" u="sng" dirty="0" smtClean="0"/>
              <a:t>choose</a:t>
            </a:r>
            <a:r>
              <a:rPr lang="en-US" sz="3200" dirty="0" smtClean="0"/>
              <a:t> to walk 2 laps on the playground or sit out for 5 minutes.</a:t>
            </a:r>
          </a:p>
          <a:p>
            <a:pPr lvl="1"/>
            <a:r>
              <a:rPr lang="en-US" sz="3200" dirty="0" smtClean="0"/>
              <a:t>The third time they move their stick, they will either </a:t>
            </a:r>
            <a:r>
              <a:rPr lang="en-US" sz="3200" u="sng" dirty="0" smtClean="0"/>
              <a:t>choose</a:t>
            </a:r>
            <a:r>
              <a:rPr lang="en-US" sz="3200" dirty="0" smtClean="0"/>
              <a:t> to walk 4 laps on the playground or sit out for 10 minutes. </a:t>
            </a:r>
            <a:endParaRPr lang="en-US" sz="2800" dirty="0" smtClean="0"/>
          </a:p>
          <a:p>
            <a:pPr lvl="1"/>
            <a:endParaRPr lang="en-US" dirty="0"/>
          </a:p>
        </p:txBody>
      </p:sp>
    </p:spTree>
    <p:extLst>
      <p:ext uri="{BB962C8B-B14F-4D97-AF65-F5344CB8AC3E}">
        <p14:creationId xmlns:p14="http://schemas.microsoft.com/office/powerpoint/2010/main" val="1809358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solidFill>
                  <a:srgbClr val="002060"/>
                </a:solidFill>
              </a:rPr>
              <a:t>CONFERENCES</a:t>
            </a:r>
            <a:endParaRPr lang="en-US" sz="6000" b="1"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sz="3600" dirty="0" smtClean="0"/>
              <a:t>Dates – </a:t>
            </a:r>
          </a:p>
          <a:p>
            <a:pPr lvl="1"/>
            <a:r>
              <a:rPr lang="en-US" sz="3200" dirty="0" smtClean="0"/>
              <a:t>Oct. </a:t>
            </a:r>
            <a:r>
              <a:rPr lang="en-US" sz="3200" dirty="0" smtClean="0"/>
              <a:t>24</a:t>
            </a:r>
            <a:r>
              <a:rPr lang="en-US" sz="3200" baseline="30000" dirty="0" smtClean="0"/>
              <a:t>th</a:t>
            </a:r>
            <a:r>
              <a:rPr lang="en-US" sz="3200" dirty="0" smtClean="0"/>
              <a:t> </a:t>
            </a:r>
            <a:r>
              <a:rPr lang="en-US" sz="3200" dirty="0" smtClean="0"/>
              <a:t>4-8 PM		Feb. </a:t>
            </a:r>
            <a:r>
              <a:rPr lang="en-US" sz="3200" dirty="0" smtClean="0"/>
              <a:t>1</a:t>
            </a:r>
            <a:r>
              <a:rPr lang="en-US" sz="3200" dirty="0" smtClean="0"/>
              <a:t>3</a:t>
            </a:r>
            <a:r>
              <a:rPr lang="en-US" sz="3200" baseline="30000" dirty="0" smtClean="0"/>
              <a:t>th</a:t>
            </a:r>
            <a:r>
              <a:rPr lang="en-US" sz="3200" dirty="0" smtClean="0"/>
              <a:t>  </a:t>
            </a:r>
            <a:r>
              <a:rPr lang="en-US" sz="3200" dirty="0" smtClean="0"/>
              <a:t>4-8 PM</a:t>
            </a:r>
          </a:p>
          <a:p>
            <a:pPr lvl="1"/>
            <a:r>
              <a:rPr lang="en-US" sz="3200" dirty="0" smtClean="0"/>
              <a:t>Oct. </a:t>
            </a:r>
            <a:r>
              <a:rPr lang="en-US" sz="3200" dirty="0" smtClean="0"/>
              <a:t>26</a:t>
            </a:r>
            <a:r>
              <a:rPr lang="en-US" sz="3200" baseline="30000" dirty="0" smtClean="0"/>
              <a:t>th</a:t>
            </a:r>
            <a:r>
              <a:rPr lang="en-US" sz="3200" dirty="0" smtClean="0"/>
              <a:t> </a:t>
            </a:r>
            <a:r>
              <a:rPr lang="en-US" sz="3200" dirty="0" smtClean="0"/>
              <a:t>4-8 PM		Feb. </a:t>
            </a:r>
            <a:r>
              <a:rPr lang="en-US" sz="3200" dirty="0" smtClean="0"/>
              <a:t>15</a:t>
            </a:r>
            <a:r>
              <a:rPr lang="en-US" sz="3200" baseline="30000" dirty="0" smtClean="0"/>
              <a:t>th</a:t>
            </a:r>
            <a:r>
              <a:rPr lang="en-US" sz="3200" dirty="0" smtClean="0"/>
              <a:t>  </a:t>
            </a:r>
            <a:r>
              <a:rPr lang="en-US" sz="3200" dirty="0" smtClean="0"/>
              <a:t>4-8 PM</a:t>
            </a:r>
          </a:p>
          <a:p>
            <a:pPr lvl="1"/>
            <a:r>
              <a:rPr lang="en-US" sz="3200" dirty="0" smtClean="0"/>
              <a:t>Oct. </a:t>
            </a:r>
            <a:r>
              <a:rPr lang="en-US" sz="3200" dirty="0" smtClean="0"/>
              <a:t>27</a:t>
            </a:r>
            <a:r>
              <a:rPr lang="en-US" sz="3200" baseline="30000" dirty="0" smtClean="0"/>
              <a:t>th</a:t>
            </a:r>
            <a:r>
              <a:rPr lang="en-US" sz="3200" dirty="0" smtClean="0"/>
              <a:t> </a:t>
            </a:r>
            <a:r>
              <a:rPr lang="en-US" sz="3200" dirty="0" smtClean="0"/>
              <a:t>8-4 PM		Feb. </a:t>
            </a:r>
            <a:r>
              <a:rPr lang="en-US" sz="3200" dirty="0" smtClean="0"/>
              <a:t>16</a:t>
            </a:r>
            <a:r>
              <a:rPr lang="en-US" sz="3200" baseline="30000" dirty="0" smtClean="0"/>
              <a:t>th</a:t>
            </a:r>
            <a:r>
              <a:rPr lang="en-US" sz="3200" dirty="0" smtClean="0"/>
              <a:t>  </a:t>
            </a:r>
            <a:r>
              <a:rPr lang="en-US" sz="3200" dirty="0" smtClean="0"/>
              <a:t>8-4 PM</a:t>
            </a:r>
          </a:p>
          <a:p>
            <a:r>
              <a:rPr lang="en-US" sz="3600" dirty="0" smtClean="0"/>
              <a:t>How to Schedule</a:t>
            </a:r>
          </a:p>
          <a:p>
            <a:pPr lvl="1"/>
            <a:r>
              <a:rPr lang="en-US" sz="3200" dirty="0" smtClean="0"/>
              <a:t>Sign up tonight</a:t>
            </a:r>
          </a:p>
          <a:p>
            <a:pPr lvl="1"/>
            <a:r>
              <a:rPr lang="en-US" sz="3200" dirty="0" smtClean="0"/>
              <a:t>Visit your classroom teacher’s website.  Check the availability and email the teacher the best date and time</a:t>
            </a:r>
            <a:endParaRPr lang="en-US" sz="3200" dirty="0"/>
          </a:p>
        </p:txBody>
      </p:sp>
    </p:spTree>
    <p:extLst>
      <p:ext uri="{BB962C8B-B14F-4D97-AF65-F5344CB8AC3E}">
        <p14:creationId xmlns:p14="http://schemas.microsoft.com/office/powerpoint/2010/main" val="298420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8793</TotalTime>
  <Words>864</Words>
  <Application>Microsoft Office PowerPoint</Application>
  <PresentationFormat>On-screen Show (4:3)</PresentationFormat>
  <Paragraphs>84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KG Second Chances Sketch</vt:lpstr>
      <vt:lpstr>Clarity</vt:lpstr>
      <vt:lpstr>PowerPoint Presentation</vt:lpstr>
      <vt:lpstr>ENVISION</vt:lpstr>
      <vt:lpstr> MATH 4 TODAY</vt:lpstr>
      <vt:lpstr>MATH FACT HOMEWORK</vt:lpstr>
      <vt:lpstr>SPELLING HOMEWORK</vt:lpstr>
      <vt:lpstr>READING HOMEWORK</vt:lpstr>
      <vt:lpstr>ASSIGNMENT NOTEBOOKS</vt:lpstr>
      <vt:lpstr>BEHAVIOR PLAN</vt:lpstr>
      <vt:lpstr>CONFERENCES</vt:lpstr>
      <vt:lpstr>DISMISSAL</vt:lpstr>
      <vt:lpstr>BIRTHDAYS</vt:lpstr>
      <vt:lpstr> DRESS FOR THE WEATHER</vt:lpstr>
      <vt:lpstr>CONTACTING THE TEACHER</vt:lpstr>
      <vt:lpstr>Any Questions?</vt:lpstr>
    </vt:vector>
  </TitlesOfParts>
  <Company>USD 229</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Nead, Katherine</dc:creator>
  <cp:lastModifiedBy>Regier, Christina D.</cp:lastModifiedBy>
  <cp:revision>40</cp:revision>
  <cp:lastPrinted>2014-08-20T21:18:16Z</cp:lastPrinted>
  <dcterms:created xsi:type="dcterms:W3CDTF">2014-07-09T00:13:10Z</dcterms:created>
  <dcterms:modified xsi:type="dcterms:W3CDTF">2016-08-14T21:19:32Z</dcterms:modified>
</cp:coreProperties>
</file>